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7" r:id="rId9"/>
    <p:sldId id="268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B2AC1-51A6-4603-B671-28422CB560EC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498F9-DE1B-4317-ABB4-F5EDF258C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03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498F9-DE1B-4317-ABB4-F5EDF258CA7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182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4CDA6EB9-C4D9-4B34-BB99-498A79529B10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F65F31-EDB4-4DCB-97BD-90533C2A1A1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73FDA2-99B7-444C-AFAB-E62815B29BFC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9E33F2-0E18-43A0-B53D-100E810CC23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C7D5B1-5403-4361-8657-A911C6BBBF49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F593F-AF19-48A0-B5B2-53BB367419C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A13CD112-C582-4097-A712-70F2F8F424E4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1DB60-3C9F-4DAA-AD19-FC6FC1D5B76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F473747A-43C5-419B-9D2C-A5F9FD8183DE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75809DF-7E41-44A5-BA97-B18D6F82049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2D730A1C-78B1-47F0-8DCF-D38165B35714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35B6D82-A388-4D22-829D-B004D079C2E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0F2ED170-C180-4511-9010-77BCBF4DA1F8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E118A7F-D1B2-437E-9FFC-DD713D768B5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D4D17-02B3-4564-9862-8E19FCE29809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B940C-656F-4A36-86C2-7243885C322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944D3DB9-4B64-46DA-BD21-A98CF7B2042B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F1676384-8974-42C1-87C7-2EE1757D998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4A9D51E0-5ED7-4A59-BA25-54212FC16A15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96828AA-2652-4161-B809-0AA09DC5461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EE3096B9-E1CE-4876-8E4F-5FF6052FAE3C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50799C55-2440-40B6-847F-683932108A5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5D53F98-1545-45C6-8AAF-9DEED10C7986}" type="datetimeFigureOut">
              <a:rPr lang="en-GB" smtClean="0"/>
              <a:pPr>
                <a:defRPr/>
              </a:pPr>
              <a:t>15/05/2019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8B20B4-B050-4D95-ABE5-73E2296CB48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Muswell Hill </a:t>
            </a:r>
            <a:br>
              <a:rPr lang="en-GB" dirty="0" smtClean="0"/>
            </a:br>
            <a:r>
              <a:rPr lang="en-GB" dirty="0" smtClean="0"/>
              <a:t>Synagogue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2017 Financial Review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AGM-  14 May 2018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Sam Clarke- Financial Representative</a:t>
            </a:r>
          </a:p>
        </p:txBody>
      </p:sp>
      <p:sp>
        <p:nvSpPr>
          <p:cNvPr id="2" name="AutoShape 2" descr="Image result for muswell hill synagogu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836712"/>
            <a:ext cx="214312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Summary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GB" dirty="0" smtClean="0"/>
              <a:t>Stable financial year and we are running a break even budget</a:t>
            </a:r>
          </a:p>
          <a:p>
            <a:pPr eaLnBrk="1" hangingPunct="1"/>
            <a:r>
              <a:rPr lang="en-GB" dirty="0" smtClean="0"/>
              <a:t>Increasing demands are putting pressure on finances and reserves</a:t>
            </a:r>
          </a:p>
          <a:p>
            <a:pPr eaLnBrk="1" hangingPunct="1"/>
            <a:r>
              <a:rPr lang="en-GB" dirty="0" smtClean="0"/>
              <a:t>Fee bands simplified</a:t>
            </a:r>
          </a:p>
          <a:p>
            <a:pPr eaLnBrk="1" hangingPunct="1"/>
            <a:r>
              <a:rPr lang="en-GB" dirty="0" smtClean="0"/>
              <a:t>Fee increases kept to a reasonable level</a:t>
            </a:r>
          </a:p>
          <a:p>
            <a:pPr eaLnBrk="1" hangingPunct="1"/>
            <a:r>
              <a:rPr lang="en-GB" dirty="0" smtClean="0"/>
              <a:t>We are at the middle to lower range of the range</a:t>
            </a:r>
          </a:p>
          <a:p>
            <a:pPr eaLnBrk="1" hangingPunct="1"/>
            <a:r>
              <a:rPr lang="en-GB" dirty="0" smtClean="0"/>
              <a:t>We cannot avoid the need to make decisions on differing demands for expenditure and face questions of prioritisation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Summary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Total income -  £354,852 (2016;£349,579)</a:t>
            </a:r>
          </a:p>
          <a:p>
            <a:pPr eaLnBrk="1" hangingPunct="1"/>
            <a:r>
              <a:rPr lang="en-GB" dirty="0" smtClean="0"/>
              <a:t>Total expenditure - £351,377 (2016; £349,458)</a:t>
            </a:r>
          </a:p>
          <a:p>
            <a:pPr eaLnBrk="1" hangingPunct="1"/>
            <a:r>
              <a:rPr lang="en-GB" dirty="0" smtClean="0"/>
              <a:t>Surplus for the year - £3,474 (2016; £100-deficit)</a:t>
            </a:r>
          </a:p>
          <a:p>
            <a:pPr eaLnBrk="1" hangingPunct="1"/>
            <a:r>
              <a:rPr lang="en-GB" dirty="0" smtClean="0"/>
              <a:t>Year end funds/reserves  £74,482 (2016;£71,008)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Income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Membership  £238,755 (2016; £223,920)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Donations  £23,600 (2016; £22,555)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Cheder income  £23,116 (2016; £34,302)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Kol</a:t>
            </a:r>
            <a:r>
              <a:rPr lang="en-GB" dirty="0" smtClean="0"/>
              <a:t> </a:t>
            </a:r>
            <a:r>
              <a:rPr lang="en-GB" dirty="0" err="1" smtClean="0"/>
              <a:t>Nidre</a:t>
            </a:r>
            <a:r>
              <a:rPr lang="en-GB" dirty="0" smtClean="0"/>
              <a:t>  £33,440 (2016; £30,891)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Other income £35,941 (2016; £38,211) (magazine, hall hire, security grant, catering contributions)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Total £354,852 (2016; £349,579)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Expenditure breakdown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Salary costs £161,511 (2016;£151,850)</a:t>
            </a:r>
          </a:p>
          <a:p>
            <a:pPr eaLnBrk="1" hangingPunct="1"/>
            <a:r>
              <a:rPr lang="en-GB" dirty="0" smtClean="0"/>
              <a:t>Catering (gross) £18,269 ( </a:t>
            </a:r>
            <a:r>
              <a:rPr lang="en-GB" dirty="0" err="1" smtClean="0"/>
              <a:t>kiddushim</a:t>
            </a:r>
            <a:r>
              <a:rPr lang="en-GB" dirty="0" smtClean="0"/>
              <a:t>, dinners, </a:t>
            </a:r>
            <a:r>
              <a:rPr lang="en-GB" dirty="0" err="1" smtClean="0"/>
              <a:t>simchat</a:t>
            </a:r>
            <a:r>
              <a:rPr lang="en-GB" dirty="0" smtClean="0"/>
              <a:t> torah, other events)</a:t>
            </a:r>
          </a:p>
          <a:p>
            <a:pPr eaLnBrk="1" hangingPunct="1"/>
            <a:r>
              <a:rPr lang="en-GB" dirty="0" smtClean="0"/>
              <a:t>KN donations £25,000</a:t>
            </a:r>
          </a:p>
          <a:p>
            <a:pPr eaLnBrk="1" hangingPunct="1"/>
            <a:r>
              <a:rPr lang="en-GB" dirty="0" smtClean="0"/>
              <a:t>Other religious costs £2,000</a:t>
            </a:r>
          </a:p>
          <a:p>
            <a:pPr eaLnBrk="1" hangingPunct="1"/>
            <a:r>
              <a:rPr lang="en-GB" dirty="0" smtClean="0"/>
              <a:t>US </a:t>
            </a:r>
            <a:r>
              <a:rPr lang="en-GB" dirty="0" err="1" smtClean="0"/>
              <a:t>payover</a:t>
            </a:r>
            <a:r>
              <a:rPr lang="en-GB" dirty="0" smtClean="0"/>
              <a:t> £32,101 (2016;£29,183)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Other religious costs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High holy days </a:t>
            </a:r>
          </a:p>
          <a:p>
            <a:pPr eaLnBrk="1" hangingPunct="1"/>
            <a:r>
              <a:rPr lang="en-GB" dirty="0" err="1" smtClean="0"/>
              <a:t>Sefer</a:t>
            </a:r>
            <a:r>
              <a:rPr lang="en-GB" dirty="0" smtClean="0"/>
              <a:t> Torah repairs </a:t>
            </a:r>
          </a:p>
          <a:p>
            <a:pPr eaLnBrk="1" hangingPunct="1"/>
            <a:r>
              <a:rPr lang="en-GB" dirty="0" smtClean="0"/>
              <a:t>Religious articles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Running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Insurance  £5,754 - £8,727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Rates/water £3,170- £3,327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Cleaning £11,543- £12,760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Heat/light  £14,065-£14,922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Repairs  £20,436- £12,643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Security  £28,148 – £27,327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Office costs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Phone £2,285-£1,592</a:t>
            </a:r>
          </a:p>
          <a:p>
            <a:pPr eaLnBrk="1" hangingPunct="1"/>
            <a:r>
              <a:rPr lang="en-GB" dirty="0" smtClean="0"/>
              <a:t>Postage £2,676-£2,305</a:t>
            </a:r>
          </a:p>
          <a:p>
            <a:pPr eaLnBrk="1" hangingPunct="1"/>
            <a:r>
              <a:rPr lang="en-GB" dirty="0" smtClean="0"/>
              <a:t>Printing/stationery £8,357-£8,191</a:t>
            </a:r>
          </a:p>
          <a:p>
            <a:pPr eaLnBrk="1" hangingPunct="1"/>
            <a:r>
              <a:rPr lang="en-GB" dirty="0" smtClean="0"/>
              <a:t>Equipment £7,521-£5,821</a:t>
            </a:r>
          </a:p>
          <a:p>
            <a:pPr eaLnBrk="1" hangingPunct="1"/>
            <a:r>
              <a:rPr lang="en-GB" dirty="0" smtClean="0"/>
              <a:t>Sundry £300-£300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Membership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Total  697 up from 672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Movement in year + 65/ - 40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32 new members /7 returning members/26 transfers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8</a:t>
            </a:r>
            <a:r>
              <a:rPr lang="en-GB" dirty="0" smtClean="0"/>
              <a:t> deceased- others left/changed shuls/defaulted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30-50 age range = 262 (282)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50-70 age range=246 (239)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70-80 age range = 87 (73)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78 over 80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350+ youth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Membership Income</a:t>
            </a:r>
          </a:p>
        </p:txBody>
      </p:sp>
      <p:sp>
        <p:nvSpPr>
          <p:cNvPr id="12291" name="Content Placeholder 5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</p:spPr>
        <p:txBody>
          <a:bodyPr/>
          <a:lstStyle/>
          <a:p>
            <a:r>
              <a:rPr lang="en-GB" dirty="0" smtClean="0"/>
              <a:t>414“paying units”</a:t>
            </a:r>
          </a:p>
          <a:p>
            <a:r>
              <a:rPr lang="en-GB" dirty="0" smtClean="0"/>
              <a:t>Paying unit is a family or single payer</a:t>
            </a:r>
          </a:p>
          <a:p>
            <a:r>
              <a:rPr lang="en-GB" dirty="0" smtClean="0"/>
              <a:t>200 pay full fee</a:t>
            </a:r>
          </a:p>
          <a:p>
            <a:r>
              <a:rPr lang="en-GB" dirty="0" smtClean="0"/>
              <a:t>48%  of members paying</a:t>
            </a:r>
          </a:p>
        </p:txBody>
      </p:sp>
      <p:sp>
        <p:nvSpPr>
          <p:cNvPr id="1229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5102225" y="2174875"/>
            <a:ext cx="4041775" cy="395128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Over £160k of membership income comes from full fee paying members</a:t>
            </a:r>
          </a:p>
          <a:p>
            <a:r>
              <a:rPr lang="en-GB" dirty="0" smtClean="0"/>
              <a:t>These are the people who also contribute in other ways - donations, etc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361</TotalTime>
  <Words>411</Words>
  <Application>Microsoft Office PowerPoint</Application>
  <PresentationFormat>On-screen Show (4:3)</PresentationFormat>
  <Paragraphs>64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Verdana</vt:lpstr>
      <vt:lpstr>Wingdings 2</vt:lpstr>
      <vt:lpstr>Verve</vt:lpstr>
      <vt:lpstr>Muswell Hill  Synagogue</vt:lpstr>
      <vt:lpstr>Summary</vt:lpstr>
      <vt:lpstr>Income breakdown</vt:lpstr>
      <vt:lpstr>Expenditure breakdown</vt:lpstr>
      <vt:lpstr>Other religious costs</vt:lpstr>
      <vt:lpstr>Running costs</vt:lpstr>
      <vt:lpstr>Office costs</vt:lpstr>
      <vt:lpstr>Membership </vt:lpstr>
      <vt:lpstr>Membership Income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Muswell Hill  Synagogue</dc:title>
  <dc:creator>Sam Clarke</dc:creator>
  <cp:lastModifiedBy>Muswell Hill</cp:lastModifiedBy>
  <cp:revision>42</cp:revision>
  <dcterms:created xsi:type="dcterms:W3CDTF">2013-05-08T17:50:46Z</dcterms:created>
  <dcterms:modified xsi:type="dcterms:W3CDTF">2019-05-15T09:54:16Z</dcterms:modified>
</cp:coreProperties>
</file>